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6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9" autoAdjust="0"/>
  </p:normalViewPr>
  <p:slideViewPr>
    <p:cSldViewPr>
      <p:cViewPr varScale="1">
        <p:scale>
          <a:sx n="41" d="100"/>
          <a:sy n="41" d="100"/>
        </p:scale>
        <p:origin x="-13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1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FE08DA-21CE-471F-A25B-169A1EC5BB0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549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887E9E-819E-4B68-9436-BFBA6E56B4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8906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43D0E2A-83A8-41CD-92DB-495C40075A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3118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87CF685-B64F-45EB-97D1-52E0C58A9A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2424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4B0FBCF-6245-43D7-B387-4331D70F4C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0883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3D75D4A-8941-459D-B792-F9D642A1623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6278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0FBBD2-60BE-4BC1-A441-F7A85CC8BA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1833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AA2E52-624E-439E-B7B0-86AD45821B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4689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5A08268-A266-4E00-80BC-7FCB6A2EA7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96876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7520738-AFF6-4E56-9B95-58CA28E128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0645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9E1EFF0-DDF1-4B52-BE6D-CCF26859DB5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4568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6EC6DEC-74D9-4D20-8833-7292BFF52E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67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8F8B847-DFE8-4DD5-83F8-F2E9FA36CF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3286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49F0E61-7F9F-47E0-86F5-FEAC2E7579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2692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CE82765-84F5-4C8C-A7E1-90F407BFB4F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034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FD695AF-32AE-4EFF-A086-60E3C54D17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5878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103835-E8E9-4E10-BD7E-99547C6B3A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043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E3270DD-88DF-4E32-8E0E-7C69F9BC30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779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5C273A3-678D-4D9B-A274-A69E377CA3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321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9A9AA4-8C4A-4076-BD75-3A0BF39CFB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458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045E23-B50A-48CB-BEB7-96C6B963D3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978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120FEF0-74C2-45BF-8227-09F478D0D4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7223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240E77-B086-44CC-A07F-14986E47F2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6ECDE4-A08E-433F-B80C-CA7280D7D2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38142;&#25509;&#36164;&#28304;/Section%20B%201c.mp3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38142;&#25509;&#36164;&#28304;/Section%20B%201d.mp3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solidFill>
                  <a:srgbClr val="0000FF"/>
                </a:solidFill>
              </a:rPr>
              <a:t>Unit 6 I’m going to study computer science.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304800" y="1581150"/>
            <a:ext cx="8686800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What do you ________to be when you grow up?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 want ________ a scientist.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A:Wow! That sounds cool. But it’s difficult. ________  </a:t>
            </a: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are you ________ to do that?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After I finish high school, I’m ________ to go to </a:t>
            </a: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university.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________ are you ________ to study?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In Hefei. I’m ________ to study there for four years.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I think I want ________ a teacher. I’m ________ to </a:t>
            </a: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teach in Wuhan.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矩形 4"/>
          <p:cNvSpPr>
            <a:spLocks noChangeArrowheads="1"/>
          </p:cNvSpPr>
          <p:nvPr/>
        </p:nvSpPr>
        <p:spPr bwMode="auto">
          <a:xfrm>
            <a:off x="228600" y="762000"/>
            <a:ext cx="8153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/>
              <a:t>2</a:t>
            </a:r>
            <a:r>
              <a:rPr lang="en-US" altLang="zh-CN" sz="3200" b="1">
                <a:solidFill>
                  <a:srgbClr val="003399"/>
                </a:solidFill>
              </a:rPr>
              <a:t> Fill in the blanks in the conversation.</a:t>
            </a:r>
            <a:endParaRPr lang="zh-CN" altLang="en-US" sz="3200" b="1">
              <a:solidFill>
                <a:srgbClr val="003399"/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041650" y="15541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want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127250" y="20113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to be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162800" y="2438400"/>
            <a:ext cx="2520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How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981200" y="29257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486400" y="33829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831850" y="43735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Where 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810000" y="4343400"/>
            <a:ext cx="2520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041650" y="48307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124200" y="52879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to be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781800" y="52879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685800" y="1066800"/>
            <a:ext cx="5070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3200" b="1"/>
              <a:t>3 </a:t>
            </a:r>
            <a:r>
              <a:rPr lang="en-US" altLang="zh-CN" sz="3200" b="1">
                <a:solidFill>
                  <a:srgbClr val="003399"/>
                </a:solidFill>
              </a:rPr>
              <a:t>Write about your plans.</a:t>
            </a:r>
          </a:p>
        </p:txBody>
      </p:sp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685800" y="3106738"/>
            <a:ext cx="8001000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4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Tomorrow, I’m going to_____________________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Next week,  ______________________________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Next month, ______________________________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Next year, ________________________________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图片 6" descr="QQ截图201308071639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914400"/>
            <a:ext cx="17811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4271963" y="3259138"/>
            <a:ext cx="57864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</a:rPr>
              <a:t>have an English lesson.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533650" y="3792538"/>
            <a:ext cx="7143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</a:rPr>
              <a:t>I am going to travel to Dalian.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609850" y="4321175"/>
            <a:ext cx="7143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</a:rPr>
              <a:t>I am going to visit my friend.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2305050" y="4930775"/>
            <a:ext cx="7143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</a:rPr>
              <a:t>I am going to move to another 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344488" y="3435350"/>
          <a:ext cx="2116137" cy="288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8" name="位图图像" r:id="rId3" imgW="1095528" imgH="1590897" progId="Paint.Picture">
                  <p:embed/>
                </p:oleObj>
              </mc:Choice>
              <mc:Fallback>
                <p:oleObj name="位图图像" r:id="rId3" imgW="1095528" imgH="1590897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3435350"/>
                        <a:ext cx="2116137" cy="288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6799263" y="2195513"/>
          <a:ext cx="2116137" cy="333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9" name="位图图像" r:id="rId5" imgW="1076475" imgH="1561905" progId="Paint.Picture">
                  <p:embed/>
                </p:oleObj>
              </mc:Choice>
              <mc:Fallback>
                <p:oleObj name="位图图像" r:id="rId5" imgW="1076475" imgH="156190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263" y="2195513"/>
                        <a:ext cx="2116137" cy="333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2673350" y="2014538"/>
            <a:ext cx="3838575" cy="505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marL="514350" indent="-5143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zh-CN" sz="3100" b="1">
                <a:latin typeface="Times New Roman" pitchFamily="18" charset="0"/>
              </a:rPr>
              <a:t>Learn to play the pinao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endParaRPr lang="en-US" altLang="zh-CN" sz="3100" b="1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zh-CN" sz="3100" b="1">
                <a:latin typeface="Times New Roman" pitchFamily="18" charset="0"/>
              </a:rPr>
              <a:t>make the soccer team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3. get good grades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4. eat healthier food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5. get lots of exercise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981200" y="4319588"/>
            <a:ext cx="4333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000250" y="5795963"/>
            <a:ext cx="4333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8431213" y="4991100"/>
            <a:ext cx="43338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8432800" y="3275013"/>
            <a:ext cx="43338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2</a:t>
            </a:r>
          </a:p>
        </p:txBody>
      </p:sp>
      <p:graphicFrame>
        <p:nvGraphicFramePr>
          <p:cNvPr id="26633" name="Object 4"/>
          <p:cNvGraphicFramePr>
            <a:graphicFrameLocks noChangeAspect="1"/>
          </p:cNvGraphicFramePr>
          <p:nvPr/>
        </p:nvGraphicFramePr>
        <p:xfrm>
          <a:off x="465138" y="1925638"/>
          <a:ext cx="2144712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0" name="位图图像" r:id="rId7" imgW="1666667" imgH="2448267" progId="Paint.Picture">
                  <p:embed/>
                </p:oleObj>
              </mc:Choice>
              <mc:Fallback>
                <p:oleObj name="位图图像" r:id="rId7" imgW="1666667" imgH="2448267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48151"/>
                      <a:stretch>
                        <a:fillRect/>
                      </a:stretch>
                    </p:blipFill>
                    <p:spPr bwMode="auto">
                      <a:xfrm>
                        <a:off x="465138" y="1925638"/>
                        <a:ext cx="2144712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097088" y="2827338"/>
            <a:ext cx="4318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6635" name="Text Box 16"/>
          <p:cNvSpPr txBox="1">
            <a:spLocks noChangeArrowheads="1"/>
          </p:cNvSpPr>
          <p:nvPr/>
        </p:nvSpPr>
        <p:spPr bwMode="auto">
          <a:xfrm>
            <a:off x="533400" y="457200"/>
            <a:ext cx="815975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1a</a:t>
            </a:r>
            <a:r>
              <a:rPr lang="en-US" altLang="zh-CN" sz="3600" b="1">
                <a:solidFill>
                  <a:srgbClr val="003399"/>
                </a:solidFill>
              </a:rPr>
              <a:t> Match the pictures with the 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New Year’s </a:t>
            </a:r>
            <a:r>
              <a:rPr lang="en-US" altLang="zh-CN" sz="3600" b="1" u="sng">
                <a:solidFill>
                  <a:srgbClr val="003399"/>
                </a:solidFill>
              </a:rPr>
              <a:t>resolutions</a:t>
            </a:r>
            <a:r>
              <a:rPr lang="en-US" altLang="zh-CN" sz="3600" b="1">
                <a:solidFill>
                  <a:srgbClr val="003399"/>
                </a:solidFill>
              </a:rPr>
              <a:t>. </a:t>
            </a:r>
          </a:p>
        </p:txBody>
      </p:sp>
      <p:sp>
        <p:nvSpPr>
          <p:cNvPr id="12" name="线形标注 2(带强调线) 11"/>
          <p:cNvSpPr/>
          <p:nvPr/>
        </p:nvSpPr>
        <p:spPr>
          <a:xfrm>
            <a:off x="7010400" y="1219200"/>
            <a:ext cx="1828800" cy="762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475"/>
              <a:gd name="adj6" fmla="val -391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resolution  n.  </a:t>
            </a:r>
            <a:r>
              <a:rPr lang="zh-CN" altLang="en-US" sz="2400" b="1" dirty="0">
                <a:solidFill>
                  <a:schemeClr val="tx1"/>
                </a:solidFill>
              </a:rPr>
              <a:t>决心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4" grpId="0"/>
      <p:bldP spid="3087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549275"/>
            <a:ext cx="3743325" cy="1143000"/>
          </a:xfrm>
        </p:spPr>
        <p:txBody>
          <a:bodyPr/>
          <a:lstStyle/>
          <a:p>
            <a:pPr algn="l" defTabSz="913556" eaLnBrk="1" hangingPunct="1">
              <a:defRPr/>
            </a:pPr>
            <a:r>
              <a:rPr lang="en-US" altLang="zh-CN" sz="4100" b="1" kern="1200" dirty="0">
                <a:solidFill>
                  <a:schemeClr val="tx1"/>
                </a:solidFill>
                <a:cs typeface="+mn-cs"/>
              </a:rPr>
              <a:t>1b </a:t>
            </a:r>
            <a:r>
              <a:rPr lang="en-US" altLang="zh-CN" sz="4100" b="1" kern="1200" dirty="0">
                <a:solidFill>
                  <a:srgbClr val="003399"/>
                </a:solidFill>
                <a:cs typeface="+mn-cs"/>
              </a:rPr>
              <a:t>Pair work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676400"/>
            <a:ext cx="8447087" cy="3509963"/>
          </a:xfrm>
        </p:spPr>
        <p:txBody>
          <a:bodyPr wrap="none"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600" b="1" smtClean="0">
                <a:latin typeface="Times New Roman" pitchFamily="18" charset="0"/>
              </a:rPr>
              <a:t>A: What are you going to do next year?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600" b="1" smtClean="0">
                <a:latin typeface="Times New Roman" pitchFamily="18" charset="0"/>
              </a:rPr>
              <a:t>B: Well, I’m going to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itchFamily="18" charset="0"/>
              </a:rPr>
              <a:t>take guitar lessons</a:t>
            </a:r>
            <a:r>
              <a:rPr lang="en-US" altLang="zh-CN" sz="2600" b="1" smtClean="0">
                <a:latin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600" b="1" smtClean="0">
                <a:latin typeface="Times New Roman" pitchFamily="18" charset="0"/>
              </a:rPr>
              <a:t>     I really love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itchFamily="18" charset="0"/>
              </a:rPr>
              <a:t>music</a:t>
            </a:r>
            <a:r>
              <a:rPr lang="en-US" altLang="zh-CN" sz="2600" b="1" smtClean="0">
                <a:latin typeface="Times New Roman" pitchFamily="18" charset="0"/>
              </a:rPr>
              <a:t>.</a:t>
            </a:r>
            <a:r>
              <a:rPr lang="zh-CN" altLang="en-US" sz="2400" b="1" smtClean="0">
                <a:solidFill>
                  <a:schemeClr val="bg1"/>
                </a:solidFill>
              </a:rPr>
              <a:t>学科网</a:t>
            </a:r>
            <a:endParaRPr lang="en-US" altLang="zh-CN" sz="24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600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600" b="1" smtClean="0">
                <a:latin typeface="Times New Roman" pitchFamily="18" charset="0"/>
              </a:rPr>
              <a:t>A: Sounds interesting. I’m going to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itchFamily="18" charset="0"/>
              </a:rPr>
              <a:t>learn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600" b="1" smtClean="0">
                <a:solidFill>
                  <a:srgbClr val="FF0000"/>
                </a:solidFill>
                <a:latin typeface="Times New Roman" pitchFamily="18" charset="0"/>
              </a:rPr>
              <a:t>     a foreign language</a:t>
            </a:r>
            <a:r>
              <a:rPr lang="en-US" altLang="zh-CN" sz="2600" b="1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600" b="1" smtClean="0">
                <a:latin typeface="Times New Roman" pitchFamily="18" charset="0"/>
              </a:rPr>
              <a:t>B : Are you? Great! But </a:t>
            </a:r>
            <a:r>
              <a:rPr lang="en-US" altLang="zh-CN" sz="2600" b="1" u="sng" smtClean="0">
                <a:latin typeface="Times New Roman" pitchFamily="18" charset="0"/>
              </a:rPr>
              <a:t>foreign</a:t>
            </a:r>
            <a:r>
              <a:rPr lang="en-US" altLang="zh-CN" sz="2600" b="1" smtClean="0">
                <a:latin typeface="Times New Roman" pitchFamily="18" charset="0"/>
              </a:rPr>
              <a:t> languages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600" b="1" smtClean="0">
                <a:latin typeface="Times New Roman" pitchFamily="18" charset="0"/>
              </a:rPr>
              <a:t>      are not for me.</a:t>
            </a:r>
          </a:p>
        </p:txBody>
      </p:sp>
      <p:sp>
        <p:nvSpPr>
          <p:cNvPr id="5" name="线形标注 2(带强调线) 4"/>
          <p:cNvSpPr/>
          <p:nvPr/>
        </p:nvSpPr>
        <p:spPr>
          <a:xfrm>
            <a:off x="5867400" y="5562600"/>
            <a:ext cx="3276600" cy="838200"/>
          </a:xfrm>
          <a:prstGeom prst="accentCallout2">
            <a:avLst>
              <a:gd name="adj1" fmla="val 23146"/>
              <a:gd name="adj2" fmla="val -3970"/>
              <a:gd name="adj3" fmla="val 23146"/>
              <a:gd name="adj4" fmla="val -11621"/>
              <a:gd name="adj5" fmla="val -58194"/>
              <a:gd name="adj6" fmla="val -1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foreign  adj.  </a:t>
            </a:r>
            <a:r>
              <a:rPr lang="zh-CN" altLang="en-US" sz="2400" b="1" dirty="0">
                <a:solidFill>
                  <a:schemeClr val="tx1"/>
                </a:solidFill>
              </a:rPr>
              <a:t>外国的     </a:t>
            </a:r>
            <a:r>
              <a:rPr lang="en-US" altLang="zh-CN" sz="2400" b="1" dirty="0">
                <a:solidFill>
                  <a:schemeClr val="tx1"/>
                </a:solidFill>
              </a:rPr>
              <a:t>foreigner  n.</a:t>
            </a:r>
            <a:r>
              <a:rPr lang="zh-CN" altLang="en-US" sz="2400" b="1" dirty="0">
                <a:solidFill>
                  <a:schemeClr val="tx1"/>
                </a:solidFill>
              </a:rPr>
              <a:t>外国人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3"/>
          <p:cNvSpPr txBox="1">
            <a:spLocks noChangeArrowheads="1"/>
          </p:cNvSpPr>
          <p:nvPr/>
        </p:nvSpPr>
        <p:spPr bwMode="auto">
          <a:xfrm>
            <a:off x="152400" y="762000"/>
            <a:ext cx="8991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1c</a:t>
            </a:r>
            <a:r>
              <a:rPr lang="en-US" altLang="zh-CN" sz="3600" b="1">
                <a:solidFill>
                  <a:srgbClr val="003399"/>
                </a:solidFill>
              </a:rPr>
              <a:t> Listen and circle the resolutions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you hear in 1a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pic>
        <p:nvPicPr>
          <p:cNvPr id="28675" name="Picture 10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9050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1147763" y="2576513"/>
            <a:ext cx="5710237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marL="352425" indent="-352425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1.  learn to play the piano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2.  make the soccer team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3.  get good grades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4.  eat healthier food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5.  get lots of exercise</a:t>
            </a:r>
          </a:p>
        </p:txBody>
      </p:sp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1652588" y="4148138"/>
            <a:ext cx="3124200" cy="576262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1508125" y="2503488"/>
            <a:ext cx="5208588" cy="714375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579563" y="3271838"/>
            <a:ext cx="4168775" cy="690562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0772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1d </a:t>
            </a:r>
            <a:r>
              <a:rPr lang="en-US" altLang="zh-CN" sz="3600" b="1">
                <a:solidFill>
                  <a:srgbClr val="003399"/>
                </a:solidFill>
              </a:rPr>
              <a:t>Listen again and fill in the chart.</a:t>
            </a:r>
          </a:p>
        </p:txBody>
      </p:sp>
      <p:graphicFrame>
        <p:nvGraphicFramePr>
          <p:cNvPr id="5" name="Group 28"/>
          <p:cNvGraphicFramePr>
            <a:graphicFrameLocks noGrp="1"/>
          </p:cNvGraphicFramePr>
          <p:nvPr/>
        </p:nvGraphicFramePr>
        <p:xfrm>
          <a:off x="615950" y="2743200"/>
          <a:ext cx="8059738" cy="3810000"/>
        </p:xfrm>
        <a:graphic>
          <a:graphicData uri="http://schemas.openxmlformats.org/drawingml/2006/table">
            <a:tbl>
              <a:tblPr/>
              <a:tblGrid>
                <a:gridCol w="914313"/>
                <a:gridCol w="7145425"/>
              </a:tblGrid>
              <a:tr h="625278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39" marR="70539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are they going to do it?</a:t>
                      </a:r>
                    </a:p>
                  </a:txBody>
                  <a:tcPr marL="70539" marR="70539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603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Lucy</a:t>
                      </a:r>
                    </a:p>
                  </a:txBody>
                  <a:tcPr marL="70539" marR="70539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39" marR="70539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603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Kim</a:t>
                      </a:r>
                    </a:p>
                  </a:txBody>
                  <a:tcPr marL="70539" marR="70539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39" marR="70539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517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Mike</a:t>
                      </a:r>
                    </a:p>
                  </a:txBody>
                  <a:tcPr marL="70539" marR="70539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39" marR="70539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4006850" y="4351338"/>
            <a:ext cx="49149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marL="352425" indent="-352425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She’s  going to study hard and do </a:t>
            </a:r>
            <a:endParaRPr kumimoji="1" lang="en-US" altLang="ja-JP" sz="2400" b="1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her homework every day.</a:t>
            </a:r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4197350" y="3513138"/>
            <a:ext cx="50228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She’s going to take piano lessons. </a:t>
            </a:r>
          </a:p>
        </p:txBody>
      </p:sp>
      <p:pic>
        <p:nvPicPr>
          <p:cNvPr id="29718" name="Picture 30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7526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3898900" y="5265738"/>
            <a:ext cx="5022850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He’s going to practice really hard. (He’s going to go to a soccer camp and play soccer every day there.)</a:t>
            </a:r>
          </a:p>
        </p:txBody>
      </p:sp>
      <p:pic>
        <p:nvPicPr>
          <p:cNvPr id="29720" name="图片 14" descr="B-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47800"/>
            <a:ext cx="26670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1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8313" y="601663"/>
            <a:ext cx="8229600" cy="6264275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Kim: Did you make a New Year’s </a:t>
            </a:r>
            <a:r>
              <a:rPr lang="en-US" altLang="zh-CN" sz="2400" smtClean="0">
                <a:solidFill>
                  <a:srgbClr val="FF0000"/>
                </a:solidFill>
              </a:rPr>
              <a:t>resolution</a:t>
            </a:r>
            <a:r>
              <a:rPr lang="en-US" altLang="zh-CN" sz="2400" smtClean="0"/>
              <a:t> this year, Lucy?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Lucy: Yes, Kim, I did.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Kim: What </a:t>
            </a:r>
            <a:r>
              <a:rPr lang="en-US" altLang="zh-CN" sz="2400" smtClean="0">
                <a:solidFill>
                  <a:srgbClr val="FF0000"/>
                </a:solidFill>
              </a:rPr>
              <a:t>are</a:t>
            </a:r>
            <a:r>
              <a:rPr lang="en-US" altLang="zh-CN" sz="2400" smtClean="0"/>
              <a:t> you </a:t>
            </a:r>
            <a:r>
              <a:rPr lang="en-US" altLang="zh-CN" sz="2400" smtClean="0">
                <a:solidFill>
                  <a:srgbClr val="FF0000"/>
                </a:solidFill>
              </a:rPr>
              <a:t>going to do</a:t>
            </a:r>
            <a:r>
              <a:rPr lang="en-US" altLang="zh-CN" sz="2400" smtClean="0"/>
              <a:t>?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Lucy: I’m going to </a:t>
            </a:r>
            <a:r>
              <a:rPr lang="en-US" altLang="zh-CN" sz="2400" smtClean="0">
                <a:solidFill>
                  <a:srgbClr val="FF0000"/>
                </a:solidFill>
              </a:rPr>
              <a:t>learn to </a:t>
            </a:r>
            <a:r>
              <a:rPr lang="en-US" altLang="zh-CN" sz="2400" smtClean="0"/>
              <a:t>play the piano.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Kim: Cool. How are you going to do that?</a:t>
            </a:r>
            <a:r>
              <a:rPr lang="zh-CN" altLang="en-US" b="1" smtClean="0">
                <a:solidFill>
                  <a:schemeClr val="bg1"/>
                </a:solidFill>
              </a:rPr>
              <a:t>学科网</a:t>
            </a:r>
            <a:endParaRPr lang="en-US" altLang="zh-CN" b="1" smtClean="0">
              <a:solidFill>
                <a:schemeClr val="bg1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Lucy: I’m going to </a:t>
            </a:r>
            <a:r>
              <a:rPr lang="en-US" altLang="zh-CN" sz="2400" smtClean="0">
                <a:solidFill>
                  <a:srgbClr val="FF0000"/>
                </a:solidFill>
              </a:rPr>
              <a:t>take piano lessons</a:t>
            </a:r>
            <a:r>
              <a:rPr lang="en-US" altLang="zh-CN" sz="2400" smtClean="0"/>
              <a:t>. How about you?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Kim: Well, my New Year’s resolution is to </a:t>
            </a:r>
            <a:r>
              <a:rPr lang="en-US" altLang="zh-CN" sz="2400" smtClean="0">
                <a:solidFill>
                  <a:srgbClr val="FF0000"/>
                </a:solidFill>
              </a:rPr>
              <a:t>get good grades</a:t>
            </a:r>
            <a:r>
              <a:rPr lang="en-US" altLang="zh-CN" sz="2400" smtClean="0"/>
              <a:t>. 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Lucy: How are you going to do that?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Kim: I’m going to </a:t>
            </a:r>
            <a:r>
              <a:rPr lang="en-US" altLang="zh-CN" sz="2400" smtClean="0">
                <a:solidFill>
                  <a:srgbClr val="FF0000"/>
                </a:solidFill>
              </a:rPr>
              <a:t>study hard </a:t>
            </a:r>
            <a:r>
              <a:rPr lang="en-US" altLang="zh-CN" sz="2400" smtClean="0"/>
              <a:t>and of course do my homework every day.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Lucy: That sounds good ! How about you, Mike? Did you make a resolution?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Mike: I sure did. I’m going to </a:t>
            </a:r>
            <a:r>
              <a:rPr lang="en-US" altLang="zh-CN" sz="2400" smtClean="0">
                <a:solidFill>
                  <a:srgbClr val="FF0000"/>
                </a:solidFill>
              </a:rPr>
              <a:t>make the soccer team</a:t>
            </a:r>
            <a:r>
              <a:rPr lang="en-US" altLang="zh-CN" sz="2400" smtClean="0"/>
              <a:t>.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Lucy: How are you going to do that?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zh-CN" sz="2400" smtClean="0"/>
              <a:t>Mike: I’m going to </a:t>
            </a:r>
            <a:r>
              <a:rPr lang="en-US" altLang="zh-CN" sz="2400" smtClean="0">
                <a:solidFill>
                  <a:srgbClr val="FF0000"/>
                </a:solidFill>
              </a:rPr>
              <a:t>practice </a:t>
            </a:r>
            <a:r>
              <a:rPr lang="en-US" altLang="zh-CN" sz="2400" smtClean="0"/>
              <a:t>really hard, and this summer, I’m going to go to a soccer </a:t>
            </a:r>
            <a:r>
              <a:rPr lang="en-US" altLang="zh-CN" sz="2400" smtClean="0">
                <a:solidFill>
                  <a:srgbClr val="FF0000"/>
                </a:solidFill>
              </a:rPr>
              <a:t>camp</a:t>
            </a:r>
            <a:r>
              <a:rPr lang="en-US" altLang="zh-CN" sz="2400" smtClean="0"/>
              <a:t>. I can play soccer every day there.</a:t>
            </a:r>
            <a:endParaRPr lang="zh-CN" altLang="zh-CN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zh-CN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9021763" cy="107950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zh-CN" sz="3600" b="1" smtClean="0">
                <a:solidFill>
                  <a:srgbClr val="0000CC"/>
                </a:solidFill>
              </a:rPr>
              <a:t>Pair works: </a:t>
            </a:r>
            <a:br>
              <a:rPr lang="en-US" altLang="zh-CN" sz="3600" b="1" smtClean="0">
                <a:solidFill>
                  <a:srgbClr val="0000CC"/>
                </a:solidFill>
              </a:rPr>
            </a:br>
            <a:r>
              <a:rPr lang="en-US" altLang="zh-CN" sz="3600" b="1" smtClean="0">
                <a:solidFill>
                  <a:srgbClr val="0000CC"/>
                </a:solidFill>
              </a:rPr>
              <a:t>What other resolutions can you make?</a:t>
            </a:r>
            <a:r>
              <a:rPr lang="en-US" altLang="zh-CN" sz="3600" b="1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159750" cy="3783013"/>
          </a:xfrm>
        </p:spPr>
        <p:txBody>
          <a:bodyPr wrap="none"/>
          <a:lstStyle/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A: I want to be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teacher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B: How are you going to do that?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A: Well,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I’m going to 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study hard and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    get good grades.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B: Sounds like a good plan. I want to get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a lot of exercise.</a:t>
            </a:r>
            <a:endParaRPr lang="zh-CN" altLang="en-US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内容占位符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smtClean="0"/>
              <a:t>Imagine you work for your city. Think of a plan to make it cleaner and greener.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1.We’re going to make the subway better. Then people don’t have to drive to work.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2.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3.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4.</a:t>
            </a:r>
          </a:p>
          <a:p>
            <a:pPr marL="0" indent="0" eaLnBrk="1" hangingPunct="1">
              <a:buFontTx/>
              <a:buNone/>
            </a:pPr>
            <a:r>
              <a:rPr lang="en-US" altLang="zh-CN" smtClean="0"/>
              <a:t>5.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3"/>
          <p:cNvSpPr txBox="1">
            <a:spLocks noChangeArrowheads="1"/>
          </p:cNvSpPr>
          <p:nvPr/>
        </p:nvSpPr>
        <p:spPr bwMode="auto">
          <a:xfrm>
            <a:off x="304800" y="838200"/>
            <a:ext cx="8610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1</a:t>
            </a:r>
            <a:r>
              <a:rPr lang="en-US" altLang="zh-CN" sz="3200" b="1">
                <a:solidFill>
                  <a:srgbClr val="003399"/>
                </a:solidFill>
              </a:rPr>
              <a:t> Match the jobs with the school subjects.</a:t>
            </a:r>
            <a:endParaRPr lang="zh-CN" altLang="en-US" sz="3200" b="1">
              <a:solidFill>
                <a:srgbClr val="003399"/>
              </a:solidFill>
            </a:endParaRPr>
          </a:p>
          <a:p>
            <a:pPr eaLnBrk="1" hangingPunct="1"/>
            <a:endParaRPr lang="zh-CN" altLang="en-US" b="1"/>
          </a:p>
        </p:txBody>
      </p:sp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609600" y="2209800"/>
            <a:ext cx="8229600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900"/>
              </a:lnSpc>
            </a:pPr>
            <a:r>
              <a:rPr lang="en-US" altLang="zh-CN" sz="2800"/>
              <a:t>1.computer programmer           medicine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r>
              <a:rPr lang="en-US" altLang="zh-CN" sz="2800"/>
              <a:t>2.engineer                                 computer science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r>
              <a:rPr lang="en-US" altLang="zh-CN" sz="2800"/>
              <a:t>3.doctor                                     math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r>
              <a:rPr lang="en-US" altLang="zh-CN" sz="2800"/>
              <a:t>4. basketball player                   science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r>
              <a:rPr lang="en-US" altLang="zh-CN" sz="2800"/>
              <a:t>5.scientist                                  P.E.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endParaRPr lang="zh-CN" altLang="en-US" sz="2800"/>
          </a:p>
        </p:txBody>
      </p:sp>
      <p:sp>
        <p:nvSpPr>
          <p:cNvPr id="6" name="圆角矩形 5"/>
          <p:cNvSpPr/>
          <p:nvPr/>
        </p:nvSpPr>
        <p:spPr>
          <a:xfrm>
            <a:off x="304800" y="2057400"/>
            <a:ext cx="8534400" cy="297180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624388" y="2509838"/>
            <a:ext cx="938212" cy="53816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352800" y="3124200"/>
            <a:ext cx="2209800" cy="381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895600" y="2438400"/>
            <a:ext cx="2657475" cy="1066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886200" y="3962400"/>
            <a:ext cx="1600200" cy="5334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048000" y="4038600"/>
            <a:ext cx="2438400" cy="4572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708</Words>
  <Application>Microsoft Office PowerPoint</Application>
  <PresentationFormat>全屏显示(4:3)</PresentationFormat>
  <Paragraphs>104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Calibri</vt:lpstr>
      <vt:lpstr>Times New Roman</vt:lpstr>
      <vt:lpstr>默认设计模板</vt:lpstr>
      <vt:lpstr>1_默认设计模板</vt:lpstr>
      <vt:lpstr>位图图像</vt:lpstr>
      <vt:lpstr>Unit 6 I’m going to study computer science.</vt:lpstr>
      <vt:lpstr>PowerPoint 演示文稿</vt:lpstr>
      <vt:lpstr>1b Pair work</vt:lpstr>
      <vt:lpstr>PowerPoint 演示文稿</vt:lpstr>
      <vt:lpstr>PowerPoint 演示文稿</vt:lpstr>
      <vt:lpstr>PowerPoint 演示文稿</vt:lpstr>
      <vt:lpstr>Pair works:  What other resolutions can you make? 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qixingbin</dc:creator>
  <cp:lastModifiedBy>user</cp:lastModifiedBy>
  <cp:revision>17</cp:revision>
  <dcterms:created xsi:type="dcterms:W3CDTF">2013-10-26T07:14:02Z</dcterms:created>
  <dcterms:modified xsi:type="dcterms:W3CDTF">2015-08-12T06:40:31Z</dcterms:modified>
</cp:coreProperties>
</file>